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4"/>
  </p:notesMasterIdLst>
  <p:sldIdLst>
    <p:sldId id="256" r:id="rId2"/>
    <p:sldId id="305" r:id="rId3"/>
    <p:sldId id="261" r:id="rId4"/>
    <p:sldId id="332" r:id="rId5"/>
    <p:sldId id="334" r:id="rId6"/>
    <p:sldId id="333" r:id="rId7"/>
    <p:sldId id="335" r:id="rId8"/>
    <p:sldId id="336" r:id="rId9"/>
    <p:sldId id="337" r:id="rId10"/>
    <p:sldId id="313" r:id="rId11"/>
    <p:sldId id="338" r:id="rId12"/>
    <p:sldId id="339" r:id="rId13"/>
    <p:sldId id="315" r:id="rId14"/>
    <p:sldId id="317" r:id="rId15"/>
    <p:sldId id="340" r:id="rId16"/>
    <p:sldId id="323" r:id="rId17"/>
    <p:sldId id="330" r:id="rId18"/>
    <p:sldId id="341" r:id="rId19"/>
    <p:sldId id="327" r:id="rId20"/>
    <p:sldId id="328" r:id="rId21"/>
    <p:sldId id="331" r:id="rId22"/>
    <p:sldId id="267" r:id="rId23"/>
  </p:sldIdLst>
  <p:sldSz cx="9144000" cy="5143500" type="screen16x9"/>
  <p:notesSz cx="6858000" cy="9144000"/>
  <p:embeddedFontLst>
    <p:embeddedFont>
      <p:font typeface="Montserrat" pitchFamily="2" charset="77"/>
      <p:regular r:id="rId25"/>
      <p:bold r:id="rId26"/>
      <p:italic r:id="rId27"/>
      <p:boldItalic r:id="rId28"/>
    </p:embeddedFont>
    <p:embeddedFont>
      <p:font typeface="Montserrat ExtraBold" panose="020F0502020204030204" pitchFamily="34" charset="0"/>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BE90E67-9818-4CFF-B214-B867501D8518}">
  <a:tblStyle styleId="{DBE90E67-9818-4CFF-B214-B867501D851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72"/>
    <p:restoredTop sz="84325"/>
  </p:normalViewPr>
  <p:slideViewPr>
    <p:cSldViewPr snapToGrid="0" snapToObjects="1">
      <p:cViewPr varScale="1">
        <p:scale>
          <a:sx n="136" d="100"/>
          <a:sy n="136" d="100"/>
        </p:scale>
        <p:origin x="224" y="5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C344F7-5B4A-AF4B-A957-09FC3BFDC9E3}" type="doc">
      <dgm:prSet loTypeId="urn:microsoft.com/office/officeart/2005/8/layout/process1" loCatId="" qsTypeId="urn:microsoft.com/office/officeart/2005/8/quickstyle/simple1" qsCatId="simple" csTypeId="urn:microsoft.com/office/officeart/2005/8/colors/accent1_2" csCatId="accent1" phldr="1"/>
      <dgm:spPr/>
    </dgm:pt>
    <dgm:pt modelId="{F28EC2B1-8574-1942-8079-D370F4D1CC40}">
      <dgm:prSet phldrT="[Text]"/>
      <dgm:spPr/>
      <dgm:t>
        <a:bodyPr/>
        <a:lstStyle/>
        <a:p>
          <a:r>
            <a:rPr lang="en-US" dirty="0"/>
            <a:t>Background</a:t>
          </a:r>
        </a:p>
      </dgm:t>
    </dgm:pt>
    <dgm:pt modelId="{6122969F-8A84-FC49-A8EE-6E697625A0D5}" type="parTrans" cxnId="{5047FE8B-2616-614E-8EC9-3477C62BB3B1}">
      <dgm:prSet/>
      <dgm:spPr/>
      <dgm:t>
        <a:bodyPr/>
        <a:lstStyle/>
        <a:p>
          <a:endParaRPr lang="en-US"/>
        </a:p>
      </dgm:t>
    </dgm:pt>
    <dgm:pt modelId="{A52C0D00-C3C5-6E43-8D56-D3F64EF2C1FD}" type="sibTrans" cxnId="{5047FE8B-2616-614E-8EC9-3477C62BB3B1}">
      <dgm:prSet/>
      <dgm:spPr/>
      <dgm:t>
        <a:bodyPr/>
        <a:lstStyle/>
        <a:p>
          <a:endParaRPr lang="en-US"/>
        </a:p>
      </dgm:t>
    </dgm:pt>
    <dgm:pt modelId="{381DB417-A0C6-0C47-A0A1-0D03CD0F826F}">
      <dgm:prSet phldrT="[Text]"/>
      <dgm:spPr/>
      <dgm:t>
        <a:bodyPr/>
        <a:lstStyle/>
        <a:p>
          <a:r>
            <a:rPr lang="en-US" dirty="0"/>
            <a:t>Data</a:t>
          </a:r>
        </a:p>
      </dgm:t>
    </dgm:pt>
    <dgm:pt modelId="{E9B7ABBB-EE92-F046-A64D-2803FA2BAB2D}" type="parTrans" cxnId="{6758A548-C100-DA47-AFA0-4A6360D111D0}">
      <dgm:prSet/>
      <dgm:spPr/>
      <dgm:t>
        <a:bodyPr/>
        <a:lstStyle/>
        <a:p>
          <a:endParaRPr lang="en-US"/>
        </a:p>
      </dgm:t>
    </dgm:pt>
    <dgm:pt modelId="{2F092E0B-19C8-6845-A546-98585B5506FA}" type="sibTrans" cxnId="{6758A548-C100-DA47-AFA0-4A6360D111D0}">
      <dgm:prSet/>
      <dgm:spPr/>
      <dgm:t>
        <a:bodyPr/>
        <a:lstStyle/>
        <a:p>
          <a:endParaRPr lang="en-US"/>
        </a:p>
      </dgm:t>
    </dgm:pt>
    <dgm:pt modelId="{E1BF5138-60BB-E24F-A438-BF258ADFE1BF}">
      <dgm:prSet phldrT="[Text]"/>
      <dgm:spPr/>
      <dgm:t>
        <a:bodyPr/>
        <a:lstStyle/>
        <a:p>
          <a:r>
            <a:rPr lang="en-US" dirty="0"/>
            <a:t>Implementation</a:t>
          </a:r>
        </a:p>
      </dgm:t>
    </dgm:pt>
    <dgm:pt modelId="{EE325315-B5EB-4649-BC57-4FFC12C4173A}" type="parTrans" cxnId="{CD008476-B346-AB45-B117-A8407EFAB4D2}">
      <dgm:prSet/>
      <dgm:spPr/>
      <dgm:t>
        <a:bodyPr/>
        <a:lstStyle/>
        <a:p>
          <a:endParaRPr lang="en-US"/>
        </a:p>
      </dgm:t>
    </dgm:pt>
    <dgm:pt modelId="{26DC3F32-447E-214F-BA0E-13B72C283A98}" type="sibTrans" cxnId="{CD008476-B346-AB45-B117-A8407EFAB4D2}">
      <dgm:prSet/>
      <dgm:spPr/>
      <dgm:t>
        <a:bodyPr/>
        <a:lstStyle/>
        <a:p>
          <a:endParaRPr lang="en-US"/>
        </a:p>
      </dgm:t>
    </dgm:pt>
    <dgm:pt modelId="{45440716-CCF6-EB47-AFF5-A60DC4343A4D}">
      <dgm:prSet phldrT="[Text]"/>
      <dgm:spPr/>
      <dgm:t>
        <a:bodyPr/>
        <a:lstStyle/>
        <a:p>
          <a:r>
            <a:rPr lang="en-US" dirty="0"/>
            <a:t>Results</a:t>
          </a:r>
        </a:p>
      </dgm:t>
    </dgm:pt>
    <dgm:pt modelId="{C4128A28-7596-FF4C-856A-93E8B6E8C6DC}" type="parTrans" cxnId="{D5CD3331-A6F3-7247-A473-9043B8F06C25}">
      <dgm:prSet/>
      <dgm:spPr/>
      <dgm:t>
        <a:bodyPr/>
        <a:lstStyle/>
        <a:p>
          <a:endParaRPr lang="en-US"/>
        </a:p>
      </dgm:t>
    </dgm:pt>
    <dgm:pt modelId="{D8978982-6EF2-0D40-8ABD-9DC926F34CAB}" type="sibTrans" cxnId="{D5CD3331-A6F3-7247-A473-9043B8F06C25}">
      <dgm:prSet/>
      <dgm:spPr/>
      <dgm:t>
        <a:bodyPr/>
        <a:lstStyle/>
        <a:p>
          <a:endParaRPr lang="en-US"/>
        </a:p>
      </dgm:t>
    </dgm:pt>
    <dgm:pt modelId="{98D1E96A-81A2-2B4F-ADC2-78ADA2E8B7A2}">
      <dgm:prSet phldrT="[Text]"/>
      <dgm:spPr/>
      <dgm:t>
        <a:bodyPr/>
        <a:lstStyle/>
        <a:p>
          <a:r>
            <a:rPr lang="en-US" dirty="0"/>
            <a:t>Next Steps</a:t>
          </a:r>
        </a:p>
      </dgm:t>
    </dgm:pt>
    <dgm:pt modelId="{D4226036-31B4-2D40-9592-0F754CCDAD5D}" type="parTrans" cxnId="{A99C4322-FF42-1544-9B3D-FC0F034613C3}">
      <dgm:prSet/>
      <dgm:spPr/>
      <dgm:t>
        <a:bodyPr/>
        <a:lstStyle/>
        <a:p>
          <a:endParaRPr lang="en-US"/>
        </a:p>
      </dgm:t>
    </dgm:pt>
    <dgm:pt modelId="{CBC05D10-0F25-9343-83C6-918A557DF0F6}" type="sibTrans" cxnId="{A99C4322-FF42-1544-9B3D-FC0F034613C3}">
      <dgm:prSet/>
      <dgm:spPr/>
      <dgm:t>
        <a:bodyPr/>
        <a:lstStyle/>
        <a:p>
          <a:endParaRPr lang="en-US"/>
        </a:p>
      </dgm:t>
    </dgm:pt>
    <dgm:pt modelId="{ED39D2B3-27BB-C644-816B-D016C8CC0B47}" type="pres">
      <dgm:prSet presAssocID="{D3C344F7-5B4A-AF4B-A957-09FC3BFDC9E3}" presName="Name0" presStyleCnt="0">
        <dgm:presLayoutVars>
          <dgm:dir/>
          <dgm:resizeHandles val="exact"/>
        </dgm:presLayoutVars>
      </dgm:prSet>
      <dgm:spPr/>
    </dgm:pt>
    <dgm:pt modelId="{AF3ABD5A-5CE4-804B-B7E5-8664042124FC}" type="pres">
      <dgm:prSet presAssocID="{F28EC2B1-8574-1942-8079-D370F4D1CC40}" presName="node" presStyleLbl="node1" presStyleIdx="0" presStyleCnt="5">
        <dgm:presLayoutVars>
          <dgm:bulletEnabled val="1"/>
        </dgm:presLayoutVars>
      </dgm:prSet>
      <dgm:spPr/>
    </dgm:pt>
    <dgm:pt modelId="{1BD0D250-5A9F-834E-9298-C4492EF593DF}" type="pres">
      <dgm:prSet presAssocID="{A52C0D00-C3C5-6E43-8D56-D3F64EF2C1FD}" presName="sibTrans" presStyleLbl="sibTrans2D1" presStyleIdx="0" presStyleCnt="4"/>
      <dgm:spPr/>
    </dgm:pt>
    <dgm:pt modelId="{2D93089D-43E3-3747-A220-E06A3D72AC24}" type="pres">
      <dgm:prSet presAssocID="{A52C0D00-C3C5-6E43-8D56-D3F64EF2C1FD}" presName="connectorText" presStyleLbl="sibTrans2D1" presStyleIdx="0" presStyleCnt="4"/>
      <dgm:spPr/>
    </dgm:pt>
    <dgm:pt modelId="{D623ADA9-F97C-4A4E-A66B-0C0999E2BD11}" type="pres">
      <dgm:prSet presAssocID="{381DB417-A0C6-0C47-A0A1-0D03CD0F826F}" presName="node" presStyleLbl="node1" presStyleIdx="1" presStyleCnt="5">
        <dgm:presLayoutVars>
          <dgm:bulletEnabled val="1"/>
        </dgm:presLayoutVars>
      </dgm:prSet>
      <dgm:spPr/>
    </dgm:pt>
    <dgm:pt modelId="{8DBB0671-CF6E-8C4A-A884-3FA8C79CDD6B}" type="pres">
      <dgm:prSet presAssocID="{2F092E0B-19C8-6845-A546-98585B5506FA}" presName="sibTrans" presStyleLbl="sibTrans2D1" presStyleIdx="1" presStyleCnt="4"/>
      <dgm:spPr/>
    </dgm:pt>
    <dgm:pt modelId="{1BA878E0-2908-D046-BE98-FE80B2483FD2}" type="pres">
      <dgm:prSet presAssocID="{2F092E0B-19C8-6845-A546-98585B5506FA}" presName="connectorText" presStyleLbl="sibTrans2D1" presStyleIdx="1" presStyleCnt="4"/>
      <dgm:spPr/>
    </dgm:pt>
    <dgm:pt modelId="{8840CBC9-E420-9E4D-9AAB-29DEEA68A0C6}" type="pres">
      <dgm:prSet presAssocID="{E1BF5138-60BB-E24F-A438-BF258ADFE1BF}" presName="node" presStyleLbl="node1" presStyleIdx="2" presStyleCnt="5">
        <dgm:presLayoutVars>
          <dgm:bulletEnabled val="1"/>
        </dgm:presLayoutVars>
      </dgm:prSet>
      <dgm:spPr/>
    </dgm:pt>
    <dgm:pt modelId="{9801E769-E38B-164F-AEBC-B08820A6C094}" type="pres">
      <dgm:prSet presAssocID="{26DC3F32-447E-214F-BA0E-13B72C283A98}" presName="sibTrans" presStyleLbl="sibTrans2D1" presStyleIdx="2" presStyleCnt="4"/>
      <dgm:spPr/>
    </dgm:pt>
    <dgm:pt modelId="{5E540E50-70C7-E743-857E-F96DA88DD906}" type="pres">
      <dgm:prSet presAssocID="{26DC3F32-447E-214F-BA0E-13B72C283A98}" presName="connectorText" presStyleLbl="sibTrans2D1" presStyleIdx="2" presStyleCnt="4"/>
      <dgm:spPr/>
    </dgm:pt>
    <dgm:pt modelId="{D81FE157-E891-5049-A6D4-1DF4EA01B73C}" type="pres">
      <dgm:prSet presAssocID="{45440716-CCF6-EB47-AFF5-A60DC4343A4D}" presName="node" presStyleLbl="node1" presStyleIdx="3" presStyleCnt="5">
        <dgm:presLayoutVars>
          <dgm:bulletEnabled val="1"/>
        </dgm:presLayoutVars>
      </dgm:prSet>
      <dgm:spPr/>
    </dgm:pt>
    <dgm:pt modelId="{DB644995-C911-5C4D-A6E5-F68EF3CFA45E}" type="pres">
      <dgm:prSet presAssocID="{D8978982-6EF2-0D40-8ABD-9DC926F34CAB}" presName="sibTrans" presStyleLbl="sibTrans2D1" presStyleIdx="3" presStyleCnt="4"/>
      <dgm:spPr/>
    </dgm:pt>
    <dgm:pt modelId="{F8ED6452-00E6-B545-8169-B01145B11977}" type="pres">
      <dgm:prSet presAssocID="{D8978982-6EF2-0D40-8ABD-9DC926F34CAB}" presName="connectorText" presStyleLbl="sibTrans2D1" presStyleIdx="3" presStyleCnt="4"/>
      <dgm:spPr/>
    </dgm:pt>
    <dgm:pt modelId="{417E245C-C53A-3F4B-BD4C-238339305CD0}" type="pres">
      <dgm:prSet presAssocID="{98D1E96A-81A2-2B4F-ADC2-78ADA2E8B7A2}" presName="node" presStyleLbl="node1" presStyleIdx="4" presStyleCnt="5">
        <dgm:presLayoutVars>
          <dgm:bulletEnabled val="1"/>
        </dgm:presLayoutVars>
      </dgm:prSet>
      <dgm:spPr/>
    </dgm:pt>
  </dgm:ptLst>
  <dgm:cxnLst>
    <dgm:cxn modelId="{4DB9A301-A506-C441-929E-6D7DA190C19D}" type="presOf" srcId="{A52C0D00-C3C5-6E43-8D56-D3F64EF2C1FD}" destId="{2D93089D-43E3-3747-A220-E06A3D72AC24}" srcOrd="1" destOrd="0" presId="urn:microsoft.com/office/officeart/2005/8/layout/process1"/>
    <dgm:cxn modelId="{0BE8E406-3B12-4949-A0D2-2377CFA9321B}" type="presOf" srcId="{2F092E0B-19C8-6845-A546-98585B5506FA}" destId="{1BA878E0-2908-D046-BE98-FE80B2483FD2}" srcOrd="1" destOrd="0" presId="urn:microsoft.com/office/officeart/2005/8/layout/process1"/>
    <dgm:cxn modelId="{293C1E12-8F6C-B44C-AD1F-167CC52745A6}" type="presOf" srcId="{381DB417-A0C6-0C47-A0A1-0D03CD0F826F}" destId="{D623ADA9-F97C-4A4E-A66B-0C0999E2BD11}" srcOrd="0" destOrd="0" presId="urn:microsoft.com/office/officeart/2005/8/layout/process1"/>
    <dgm:cxn modelId="{A99C4322-FF42-1544-9B3D-FC0F034613C3}" srcId="{D3C344F7-5B4A-AF4B-A957-09FC3BFDC9E3}" destId="{98D1E96A-81A2-2B4F-ADC2-78ADA2E8B7A2}" srcOrd="4" destOrd="0" parTransId="{D4226036-31B4-2D40-9592-0F754CCDAD5D}" sibTransId="{CBC05D10-0F25-9343-83C6-918A557DF0F6}"/>
    <dgm:cxn modelId="{D5CD3331-A6F3-7247-A473-9043B8F06C25}" srcId="{D3C344F7-5B4A-AF4B-A957-09FC3BFDC9E3}" destId="{45440716-CCF6-EB47-AFF5-A60DC4343A4D}" srcOrd="3" destOrd="0" parTransId="{C4128A28-7596-FF4C-856A-93E8B6E8C6DC}" sibTransId="{D8978982-6EF2-0D40-8ABD-9DC926F34CAB}"/>
    <dgm:cxn modelId="{6758A548-C100-DA47-AFA0-4A6360D111D0}" srcId="{D3C344F7-5B4A-AF4B-A957-09FC3BFDC9E3}" destId="{381DB417-A0C6-0C47-A0A1-0D03CD0F826F}" srcOrd="1" destOrd="0" parTransId="{E9B7ABBB-EE92-F046-A64D-2803FA2BAB2D}" sibTransId="{2F092E0B-19C8-6845-A546-98585B5506FA}"/>
    <dgm:cxn modelId="{E55B064E-0BF7-8144-9331-5CBD2208FB72}" type="presOf" srcId="{26DC3F32-447E-214F-BA0E-13B72C283A98}" destId="{9801E769-E38B-164F-AEBC-B08820A6C094}" srcOrd="0" destOrd="0" presId="urn:microsoft.com/office/officeart/2005/8/layout/process1"/>
    <dgm:cxn modelId="{759E1350-CB54-6644-84DE-4C822984C136}" type="presOf" srcId="{E1BF5138-60BB-E24F-A438-BF258ADFE1BF}" destId="{8840CBC9-E420-9E4D-9AAB-29DEEA68A0C6}" srcOrd="0" destOrd="0" presId="urn:microsoft.com/office/officeart/2005/8/layout/process1"/>
    <dgm:cxn modelId="{CD008476-B346-AB45-B117-A8407EFAB4D2}" srcId="{D3C344F7-5B4A-AF4B-A957-09FC3BFDC9E3}" destId="{E1BF5138-60BB-E24F-A438-BF258ADFE1BF}" srcOrd="2" destOrd="0" parTransId="{EE325315-B5EB-4649-BC57-4FFC12C4173A}" sibTransId="{26DC3F32-447E-214F-BA0E-13B72C283A98}"/>
    <dgm:cxn modelId="{12809978-F2B3-AA4D-9B6E-53B8CF600DBF}" type="presOf" srcId="{A52C0D00-C3C5-6E43-8D56-D3F64EF2C1FD}" destId="{1BD0D250-5A9F-834E-9298-C4492EF593DF}" srcOrd="0" destOrd="0" presId="urn:microsoft.com/office/officeart/2005/8/layout/process1"/>
    <dgm:cxn modelId="{A323A379-1973-384D-A8D8-F31DBC1A87CE}" type="presOf" srcId="{D8978982-6EF2-0D40-8ABD-9DC926F34CAB}" destId="{DB644995-C911-5C4D-A6E5-F68EF3CFA45E}" srcOrd="0" destOrd="0" presId="urn:microsoft.com/office/officeart/2005/8/layout/process1"/>
    <dgm:cxn modelId="{137E1881-38A1-014B-A634-06FC41F9237F}" type="presOf" srcId="{F28EC2B1-8574-1942-8079-D370F4D1CC40}" destId="{AF3ABD5A-5CE4-804B-B7E5-8664042124FC}" srcOrd="0" destOrd="0" presId="urn:microsoft.com/office/officeart/2005/8/layout/process1"/>
    <dgm:cxn modelId="{65D8DB86-7711-FD42-B8B9-0549FC9729AB}" type="presOf" srcId="{2F092E0B-19C8-6845-A546-98585B5506FA}" destId="{8DBB0671-CF6E-8C4A-A884-3FA8C79CDD6B}" srcOrd="0" destOrd="0" presId="urn:microsoft.com/office/officeart/2005/8/layout/process1"/>
    <dgm:cxn modelId="{5047FE8B-2616-614E-8EC9-3477C62BB3B1}" srcId="{D3C344F7-5B4A-AF4B-A957-09FC3BFDC9E3}" destId="{F28EC2B1-8574-1942-8079-D370F4D1CC40}" srcOrd="0" destOrd="0" parTransId="{6122969F-8A84-FC49-A8EE-6E697625A0D5}" sibTransId="{A52C0D00-C3C5-6E43-8D56-D3F64EF2C1FD}"/>
    <dgm:cxn modelId="{57ADCBD2-A2F0-F24D-B79A-CD1490AC371F}" type="presOf" srcId="{D8978982-6EF2-0D40-8ABD-9DC926F34CAB}" destId="{F8ED6452-00E6-B545-8169-B01145B11977}" srcOrd="1" destOrd="0" presId="urn:microsoft.com/office/officeart/2005/8/layout/process1"/>
    <dgm:cxn modelId="{7ADCA1EF-2201-C143-8F1C-AA18AD131484}" type="presOf" srcId="{45440716-CCF6-EB47-AFF5-A60DC4343A4D}" destId="{D81FE157-E891-5049-A6D4-1DF4EA01B73C}" srcOrd="0" destOrd="0" presId="urn:microsoft.com/office/officeart/2005/8/layout/process1"/>
    <dgm:cxn modelId="{35155BF3-68AA-F445-BCA0-044B3D4DF52D}" type="presOf" srcId="{26DC3F32-447E-214F-BA0E-13B72C283A98}" destId="{5E540E50-70C7-E743-857E-F96DA88DD906}" srcOrd="1" destOrd="0" presId="urn:microsoft.com/office/officeart/2005/8/layout/process1"/>
    <dgm:cxn modelId="{99283FF7-D66D-2348-9593-866E483C960F}" type="presOf" srcId="{D3C344F7-5B4A-AF4B-A957-09FC3BFDC9E3}" destId="{ED39D2B3-27BB-C644-816B-D016C8CC0B47}" srcOrd="0" destOrd="0" presId="urn:microsoft.com/office/officeart/2005/8/layout/process1"/>
    <dgm:cxn modelId="{728AADFA-CBC5-4742-9937-95B7B43C14C5}" type="presOf" srcId="{98D1E96A-81A2-2B4F-ADC2-78ADA2E8B7A2}" destId="{417E245C-C53A-3F4B-BD4C-238339305CD0}" srcOrd="0" destOrd="0" presId="urn:microsoft.com/office/officeart/2005/8/layout/process1"/>
    <dgm:cxn modelId="{1D3628BD-975A-1441-972D-417B0088B90F}" type="presParOf" srcId="{ED39D2B3-27BB-C644-816B-D016C8CC0B47}" destId="{AF3ABD5A-5CE4-804B-B7E5-8664042124FC}" srcOrd="0" destOrd="0" presId="urn:microsoft.com/office/officeart/2005/8/layout/process1"/>
    <dgm:cxn modelId="{960685B8-221F-AA42-BC45-41A9EC2539FD}" type="presParOf" srcId="{ED39D2B3-27BB-C644-816B-D016C8CC0B47}" destId="{1BD0D250-5A9F-834E-9298-C4492EF593DF}" srcOrd="1" destOrd="0" presId="urn:microsoft.com/office/officeart/2005/8/layout/process1"/>
    <dgm:cxn modelId="{0218A013-063E-1C47-82F4-F2F9FDBAC663}" type="presParOf" srcId="{1BD0D250-5A9F-834E-9298-C4492EF593DF}" destId="{2D93089D-43E3-3747-A220-E06A3D72AC24}" srcOrd="0" destOrd="0" presId="urn:microsoft.com/office/officeart/2005/8/layout/process1"/>
    <dgm:cxn modelId="{F48F73B1-FEBA-4B42-AF0A-902FDC3A0146}" type="presParOf" srcId="{ED39D2B3-27BB-C644-816B-D016C8CC0B47}" destId="{D623ADA9-F97C-4A4E-A66B-0C0999E2BD11}" srcOrd="2" destOrd="0" presId="urn:microsoft.com/office/officeart/2005/8/layout/process1"/>
    <dgm:cxn modelId="{321B1DFD-1B7B-384B-8939-306ED4E48AC1}" type="presParOf" srcId="{ED39D2B3-27BB-C644-816B-D016C8CC0B47}" destId="{8DBB0671-CF6E-8C4A-A884-3FA8C79CDD6B}" srcOrd="3" destOrd="0" presId="urn:microsoft.com/office/officeart/2005/8/layout/process1"/>
    <dgm:cxn modelId="{D0E7EA66-66B8-E942-835A-ADB7F8BC7616}" type="presParOf" srcId="{8DBB0671-CF6E-8C4A-A884-3FA8C79CDD6B}" destId="{1BA878E0-2908-D046-BE98-FE80B2483FD2}" srcOrd="0" destOrd="0" presId="urn:microsoft.com/office/officeart/2005/8/layout/process1"/>
    <dgm:cxn modelId="{F5DFB932-6853-1842-A68E-585D66C80B73}" type="presParOf" srcId="{ED39D2B3-27BB-C644-816B-D016C8CC0B47}" destId="{8840CBC9-E420-9E4D-9AAB-29DEEA68A0C6}" srcOrd="4" destOrd="0" presId="urn:microsoft.com/office/officeart/2005/8/layout/process1"/>
    <dgm:cxn modelId="{6D28126B-44D1-FD4C-9463-F6BF08223329}" type="presParOf" srcId="{ED39D2B3-27BB-C644-816B-D016C8CC0B47}" destId="{9801E769-E38B-164F-AEBC-B08820A6C094}" srcOrd="5" destOrd="0" presId="urn:microsoft.com/office/officeart/2005/8/layout/process1"/>
    <dgm:cxn modelId="{E5F659A3-164E-0644-BBBA-027923086867}" type="presParOf" srcId="{9801E769-E38B-164F-AEBC-B08820A6C094}" destId="{5E540E50-70C7-E743-857E-F96DA88DD906}" srcOrd="0" destOrd="0" presId="urn:microsoft.com/office/officeart/2005/8/layout/process1"/>
    <dgm:cxn modelId="{8670EBB0-1E92-AF43-B732-3A3CB4A09A89}" type="presParOf" srcId="{ED39D2B3-27BB-C644-816B-D016C8CC0B47}" destId="{D81FE157-E891-5049-A6D4-1DF4EA01B73C}" srcOrd="6" destOrd="0" presId="urn:microsoft.com/office/officeart/2005/8/layout/process1"/>
    <dgm:cxn modelId="{88891FD6-78AF-084D-B9AF-2AA569A5DD5C}" type="presParOf" srcId="{ED39D2B3-27BB-C644-816B-D016C8CC0B47}" destId="{DB644995-C911-5C4D-A6E5-F68EF3CFA45E}" srcOrd="7" destOrd="0" presId="urn:microsoft.com/office/officeart/2005/8/layout/process1"/>
    <dgm:cxn modelId="{4F6A82D6-7943-024A-8556-B2ED6995CC62}" type="presParOf" srcId="{DB644995-C911-5C4D-A6E5-F68EF3CFA45E}" destId="{F8ED6452-00E6-B545-8169-B01145B11977}" srcOrd="0" destOrd="0" presId="urn:microsoft.com/office/officeart/2005/8/layout/process1"/>
    <dgm:cxn modelId="{A965E364-C269-C643-B8B4-8859B68B73E9}" type="presParOf" srcId="{ED39D2B3-27BB-C644-816B-D016C8CC0B47}" destId="{417E245C-C53A-3F4B-BD4C-238339305CD0}"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3ABD5A-5CE4-804B-B7E5-8664042124FC}">
      <dsp:nvSpPr>
        <dsp:cNvPr id="0" name=""/>
        <dsp:cNvSpPr/>
      </dsp:nvSpPr>
      <dsp:spPr>
        <a:xfrm>
          <a:off x="4182" y="2600416"/>
          <a:ext cx="1296560" cy="7779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Background</a:t>
          </a:r>
        </a:p>
      </dsp:txBody>
      <dsp:txXfrm>
        <a:off x="26967" y="2623201"/>
        <a:ext cx="1250990" cy="732366"/>
      </dsp:txXfrm>
    </dsp:sp>
    <dsp:sp modelId="{1BD0D250-5A9F-834E-9298-C4492EF593DF}">
      <dsp:nvSpPr>
        <dsp:cNvPr id="0" name=""/>
        <dsp:cNvSpPr/>
      </dsp:nvSpPr>
      <dsp:spPr>
        <a:xfrm>
          <a:off x="1430398" y="2828611"/>
          <a:ext cx="274870" cy="32154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430398" y="2892920"/>
        <a:ext cx="192409" cy="192928"/>
      </dsp:txXfrm>
    </dsp:sp>
    <dsp:sp modelId="{D623ADA9-F97C-4A4E-A66B-0C0999E2BD11}">
      <dsp:nvSpPr>
        <dsp:cNvPr id="0" name=""/>
        <dsp:cNvSpPr/>
      </dsp:nvSpPr>
      <dsp:spPr>
        <a:xfrm>
          <a:off x="1819366" y="2600416"/>
          <a:ext cx="1296560" cy="7779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Data</a:t>
          </a:r>
        </a:p>
      </dsp:txBody>
      <dsp:txXfrm>
        <a:off x="1842151" y="2623201"/>
        <a:ext cx="1250990" cy="732366"/>
      </dsp:txXfrm>
    </dsp:sp>
    <dsp:sp modelId="{8DBB0671-CF6E-8C4A-A884-3FA8C79CDD6B}">
      <dsp:nvSpPr>
        <dsp:cNvPr id="0" name=""/>
        <dsp:cNvSpPr/>
      </dsp:nvSpPr>
      <dsp:spPr>
        <a:xfrm>
          <a:off x="3245582" y="2828611"/>
          <a:ext cx="274870" cy="32154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245582" y="2892920"/>
        <a:ext cx="192409" cy="192928"/>
      </dsp:txXfrm>
    </dsp:sp>
    <dsp:sp modelId="{8840CBC9-E420-9E4D-9AAB-29DEEA68A0C6}">
      <dsp:nvSpPr>
        <dsp:cNvPr id="0" name=""/>
        <dsp:cNvSpPr/>
      </dsp:nvSpPr>
      <dsp:spPr>
        <a:xfrm>
          <a:off x="3634550" y="2600416"/>
          <a:ext cx="1296560" cy="7779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Implementation</a:t>
          </a:r>
        </a:p>
      </dsp:txBody>
      <dsp:txXfrm>
        <a:off x="3657335" y="2623201"/>
        <a:ext cx="1250990" cy="732366"/>
      </dsp:txXfrm>
    </dsp:sp>
    <dsp:sp modelId="{9801E769-E38B-164F-AEBC-B08820A6C094}">
      <dsp:nvSpPr>
        <dsp:cNvPr id="0" name=""/>
        <dsp:cNvSpPr/>
      </dsp:nvSpPr>
      <dsp:spPr>
        <a:xfrm>
          <a:off x="5060767" y="2828611"/>
          <a:ext cx="274870" cy="32154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5060767" y="2892920"/>
        <a:ext cx="192409" cy="192928"/>
      </dsp:txXfrm>
    </dsp:sp>
    <dsp:sp modelId="{D81FE157-E891-5049-A6D4-1DF4EA01B73C}">
      <dsp:nvSpPr>
        <dsp:cNvPr id="0" name=""/>
        <dsp:cNvSpPr/>
      </dsp:nvSpPr>
      <dsp:spPr>
        <a:xfrm>
          <a:off x="5449735" y="2600416"/>
          <a:ext cx="1296560" cy="7779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Results</a:t>
          </a:r>
        </a:p>
      </dsp:txBody>
      <dsp:txXfrm>
        <a:off x="5472520" y="2623201"/>
        <a:ext cx="1250990" cy="732366"/>
      </dsp:txXfrm>
    </dsp:sp>
    <dsp:sp modelId="{DB644995-C911-5C4D-A6E5-F68EF3CFA45E}">
      <dsp:nvSpPr>
        <dsp:cNvPr id="0" name=""/>
        <dsp:cNvSpPr/>
      </dsp:nvSpPr>
      <dsp:spPr>
        <a:xfrm>
          <a:off x="6875951" y="2828611"/>
          <a:ext cx="274870" cy="32154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6875951" y="2892920"/>
        <a:ext cx="192409" cy="192928"/>
      </dsp:txXfrm>
    </dsp:sp>
    <dsp:sp modelId="{417E245C-C53A-3F4B-BD4C-238339305CD0}">
      <dsp:nvSpPr>
        <dsp:cNvPr id="0" name=""/>
        <dsp:cNvSpPr/>
      </dsp:nvSpPr>
      <dsp:spPr>
        <a:xfrm>
          <a:off x="7264919" y="2600416"/>
          <a:ext cx="1296560" cy="77793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Next Steps</a:t>
          </a:r>
        </a:p>
      </dsp:txBody>
      <dsp:txXfrm>
        <a:off x="7287704" y="2623201"/>
        <a:ext cx="1250990" cy="73236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Undersampling</a:t>
            </a:r>
            <a:r>
              <a:rPr lang="en-US" dirty="0"/>
              <a:t> conducted by multiplying a mask with the k-space. Mask was given and has non-zero pixel values in regions where original image features are most prominent.</a:t>
            </a:r>
            <a:endParaRPr dirty="0"/>
          </a:p>
        </p:txBody>
      </p:sp>
    </p:spTree>
    <p:extLst>
      <p:ext uri="{BB962C8B-B14F-4D97-AF65-F5344CB8AC3E}">
        <p14:creationId xmlns:p14="http://schemas.microsoft.com/office/powerpoint/2010/main" val="4135322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Undersampling</a:t>
            </a:r>
            <a:r>
              <a:rPr lang="en-US" dirty="0"/>
              <a:t> conducted by multiplying a mask with the k-space. Mask was given and has non-zero pixel values in regions where original image features are </a:t>
            </a:r>
            <a:r>
              <a:rPr lang="en-US"/>
              <a:t>most prominent.</a:t>
            </a:r>
            <a:endParaRPr dirty="0"/>
          </a:p>
        </p:txBody>
      </p:sp>
    </p:spTree>
    <p:extLst>
      <p:ext uri="{BB962C8B-B14F-4D97-AF65-F5344CB8AC3E}">
        <p14:creationId xmlns:p14="http://schemas.microsoft.com/office/powerpoint/2010/main" val="14080819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Undersampling</a:t>
            </a:r>
            <a:r>
              <a:rPr lang="en-US" dirty="0"/>
              <a:t> conducted by multiplying a mask with the k-space. Mask was given and has non-zero pixel values in regions where original image features are most prominent.</a:t>
            </a:r>
            <a:endParaRPr dirty="0"/>
          </a:p>
        </p:txBody>
      </p:sp>
    </p:spTree>
    <p:extLst>
      <p:ext uri="{BB962C8B-B14F-4D97-AF65-F5344CB8AC3E}">
        <p14:creationId xmlns:p14="http://schemas.microsoft.com/office/powerpoint/2010/main" val="366126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4189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architecture is based on a U-net [27], which consists of several encoders and corresponding decoders. Each encoder is in the form of a convolutional layer, which decreases the size and increases the number of feature maps. Each decoder consists of a transposed convolutional layer, to increase the size of the feature maps. In order to transfer the features of a particular size from the encoder to the corresponding decoder, skip connections are present. Instead of obtaining feature maps of size lower than N 32 × N 32 using more encoders (and decoders), the proposed architecture consists of RRDBs at the bottom of the U-net. The addition of RRDBs at the bottleneck layer helps in increasing the depth of the network which can enable learning of more complicated functions. Each RRDB [30] consists of dense blocks, as well as residual connections at two levels: across each dense block, and across all the dense blocks in one RRDB, as shown in Fig. 2 (a). The output of each dense block is scaled by </a:t>
            </a:r>
            <a:r>
              <a:rPr lang="el-GR" dirty="0"/>
              <a:t>β </a:t>
            </a:r>
            <a:r>
              <a:rPr lang="en-US" dirty="0"/>
              <a:t>before it is added to the identity mapping. Residual connections make the length of the network variable thereby making identity mappings easier to learn and avoid vanishing gradients in the shallower layers. Dense connections allow the transfer of feature maps to deeper layers, thus increasing the variety of accessible information. Just like residual connections, they also help in alleviating vanishing gradients. Moreover, their use reduces the number of parameters as compared to conventional convolutional networks, since the necessity to learn redundant information has been removed. Throughout this network, batch normalization (BN) and leaky rectified linear unit (</a:t>
            </a:r>
            <a:r>
              <a:rPr lang="en-US" dirty="0" err="1"/>
              <a:t>ReLU</a:t>
            </a:r>
            <a:r>
              <a:rPr lang="en-US" dirty="0"/>
              <a:t>) activation are applied after each convolutional layer. At the output, a hyperbolic tangent activation is used.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discriminator is a CNN with 11 layers, as illustrated in Fig. 2 (b). Each layer consists of a convolutional layer, followed by BN and leaky </a:t>
            </a:r>
            <a:r>
              <a:rPr lang="en-US" dirty="0" err="1"/>
              <a:t>ReLU</a:t>
            </a:r>
            <a:r>
              <a:rPr lang="en-US" dirty="0"/>
              <a:t> activation. A patch-based discriminator [14] is incorporated in order to improve the preservation of high frequency details in the reconstructed output, since `1 norm of the pixel-wise difference (used as a loss function in this work) mainly focuses on preservation of low frequency components and does not enforce good reconstruction of high frequency details. This discriminator focuses on the local patches, tries to score each patch (size m × m) of the image separately in an attempt to classify whether the patch is real or fake, and gives the average score as the final output.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756343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898069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8344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Indicates the model is doing the right thing and is learning</a:t>
            </a:r>
            <a:endParaRPr dirty="0"/>
          </a:p>
        </p:txBody>
      </p:sp>
    </p:spTree>
    <p:extLst>
      <p:ext uri="{BB962C8B-B14F-4D97-AF65-F5344CB8AC3E}">
        <p14:creationId xmlns:p14="http://schemas.microsoft.com/office/powerpoint/2010/main" val="41509674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Indicates the model is doing the right thing and is learning</a:t>
            </a:r>
            <a:endParaRPr dirty="0"/>
          </a:p>
        </p:txBody>
      </p:sp>
    </p:spTree>
    <p:extLst>
      <p:ext uri="{BB962C8B-B14F-4D97-AF65-F5344CB8AC3E}">
        <p14:creationId xmlns:p14="http://schemas.microsoft.com/office/powerpoint/2010/main" val="11030589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717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0545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data was sorted before being assigned to memory. In reality, the lowest key will not be assigned to the lowest memory address. If we did not sort the data, there would be no clear pattern to learn, and the use of a learned index would be diminished. Take a look at this CDF for example. </a:t>
            </a:r>
            <a:r>
              <a:rPr lang="en-US" dirty="0" err="1"/>
              <a:t>Whats</a:t>
            </a:r>
            <a:r>
              <a:rPr lang="en-US" dirty="0"/>
              <a:t> there to learn?</a:t>
            </a:r>
            <a:endParaRPr dirty="0"/>
          </a:p>
        </p:txBody>
      </p:sp>
    </p:spTree>
    <p:extLst>
      <p:ext uri="{BB962C8B-B14F-4D97-AF65-F5344CB8AC3E}">
        <p14:creationId xmlns:p14="http://schemas.microsoft.com/office/powerpoint/2010/main" val="1936147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Tried this with CUDA already but ran into errors with version of CUDA being different from what </a:t>
            </a:r>
            <a:r>
              <a:rPr lang="en-US" dirty="0" err="1"/>
              <a:t>tensorflow</a:t>
            </a:r>
            <a:r>
              <a:rPr lang="en-US" dirty="0"/>
              <a:t> wanted.</a:t>
            </a:r>
            <a:endParaRPr dirty="0"/>
          </a:p>
        </p:txBody>
      </p:sp>
    </p:spTree>
    <p:extLst>
      <p:ext uri="{BB962C8B-B14F-4D97-AF65-F5344CB8AC3E}">
        <p14:creationId xmlns:p14="http://schemas.microsoft.com/office/powerpoint/2010/main" val="32093972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Indexing adds a data structure with columns for the search conditions and a pointer</a:t>
            </a:r>
          </a:p>
          <a:p>
            <a:r>
              <a:rPr lang="en-US" sz="1100" b="0" i="0" u="none" strike="noStrike" cap="none" dirty="0">
                <a:solidFill>
                  <a:srgbClr val="000000"/>
                </a:solidFill>
                <a:effectLst/>
                <a:latin typeface="Arial"/>
                <a:ea typeface="Arial"/>
                <a:cs typeface="Arial"/>
                <a:sym typeface="Arial"/>
              </a:rPr>
              <a:t>The pointer is the address on the memory disk of the row with the rest of the information</a:t>
            </a:r>
          </a:p>
          <a:p>
            <a:r>
              <a:rPr lang="en-US" sz="1100" b="0" i="0" u="none" strike="noStrike" cap="none" dirty="0">
                <a:solidFill>
                  <a:srgbClr val="000000"/>
                </a:solidFill>
                <a:effectLst/>
                <a:latin typeface="Arial"/>
                <a:ea typeface="Arial"/>
                <a:cs typeface="Arial"/>
                <a:sym typeface="Arial"/>
              </a:rPr>
              <a:t>The index data structure is sorted to optimize query efficiency</a:t>
            </a:r>
          </a:p>
          <a:p>
            <a:r>
              <a:rPr lang="en-US" sz="1100" b="0" i="0" u="none" strike="noStrike" cap="none" dirty="0">
                <a:solidFill>
                  <a:srgbClr val="000000"/>
                </a:solidFill>
                <a:effectLst/>
                <a:latin typeface="Arial"/>
                <a:ea typeface="Arial"/>
                <a:cs typeface="Arial"/>
                <a:sym typeface="Arial"/>
              </a:rPr>
              <a:t>The query looks for the specific row in the index; the index refers to the pointer which will find the rest of the information.</a:t>
            </a:r>
          </a:p>
          <a:p>
            <a:r>
              <a:rPr lang="en-US" sz="1100" b="0" i="0" u="none" strike="noStrike" cap="none" dirty="0">
                <a:solidFill>
                  <a:srgbClr val="000000"/>
                </a:solidFill>
                <a:effectLst/>
                <a:latin typeface="Arial"/>
                <a:ea typeface="Arial"/>
                <a:cs typeface="Arial"/>
                <a:sym typeface="Arial"/>
              </a:rPr>
              <a:t>The index reduces the number of rows the query has to search through from 17 to 4.</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84202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09263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ANIMATIONS ADDED TO SLIDE</a:t>
            </a:r>
            <a:endParaRPr dirty="0"/>
          </a:p>
        </p:txBody>
      </p:sp>
    </p:spTree>
    <p:extLst>
      <p:ext uri="{BB962C8B-B14F-4D97-AF65-F5344CB8AC3E}">
        <p14:creationId xmlns:p14="http://schemas.microsoft.com/office/powerpoint/2010/main" val="38906630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1" i="1" u="none" strike="noStrike" cap="none" dirty="0">
                <a:solidFill>
                  <a:srgbClr val="000000"/>
                </a:solidFill>
                <a:effectLst/>
                <a:latin typeface="Arial"/>
                <a:ea typeface="Arial"/>
                <a:cs typeface="Arial"/>
                <a:sym typeface="Arial"/>
              </a:rPr>
              <a:t>k</a:t>
            </a:r>
            <a:r>
              <a:rPr lang="en-US" sz="1100" b="1" i="0" u="none" strike="noStrike" cap="none" dirty="0">
                <a:solidFill>
                  <a:srgbClr val="000000"/>
                </a:solidFill>
                <a:effectLst/>
                <a:latin typeface="Arial"/>
                <a:ea typeface="Arial"/>
                <a:cs typeface="Arial"/>
                <a:sym typeface="Arial"/>
              </a:rPr>
              <a:t>-space is an array of numbers representing spatial frequencies in the MR image</a:t>
            </a:r>
            <a:r>
              <a:rPr lang="en-US" sz="1100" b="0" i="0" u="none" strike="noStrike" cap="none" dirty="0">
                <a:solidFill>
                  <a:srgbClr val="000000"/>
                </a:solidFill>
                <a:effectLst/>
                <a:latin typeface="Arial"/>
                <a:ea typeface="Arial"/>
                <a:cs typeface="Arial"/>
                <a:sym typeface="Arial"/>
              </a:rPr>
              <a:t>. FT applies math transformations to convert from k-space to image we see. </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Why do we care about this? Its important because our dataset is construct based on the fact that we can </a:t>
            </a:r>
            <a:r>
              <a:rPr lang="en-US" sz="1100" b="0" i="0" u="none" strike="noStrike" cap="none" dirty="0" err="1">
                <a:solidFill>
                  <a:srgbClr val="000000"/>
                </a:solidFill>
                <a:effectLst/>
                <a:latin typeface="Arial"/>
                <a:ea typeface="Arial"/>
                <a:cs typeface="Arial"/>
                <a:sym typeface="Arial"/>
              </a:rPr>
              <a:t>undersample</a:t>
            </a:r>
            <a:r>
              <a:rPr lang="en-US" sz="1100" b="0" i="0" u="none" strike="noStrike" cap="none" dirty="0">
                <a:solidFill>
                  <a:srgbClr val="000000"/>
                </a:solidFill>
                <a:effectLst/>
                <a:latin typeface="Arial"/>
                <a:ea typeface="Arial"/>
                <a:cs typeface="Arial"/>
                <a:sym typeface="Arial"/>
              </a:rPr>
              <a:t> the k-space to simulate images that would come out of fast-</a:t>
            </a:r>
            <a:r>
              <a:rPr lang="en-US" sz="1100" b="0" i="0" u="none" strike="noStrike" cap="none" dirty="0" err="1">
                <a:solidFill>
                  <a:srgbClr val="000000"/>
                </a:solidFill>
                <a:effectLst/>
                <a:latin typeface="Arial"/>
                <a:ea typeface="Arial"/>
                <a:cs typeface="Arial"/>
                <a:sym typeface="Arial"/>
              </a:rPr>
              <a:t>mri</a:t>
            </a:r>
            <a:r>
              <a:rPr lang="en-US" sz="1100" b="0" i="0" u="none" strike="noStrike" cap="none" dirty="0">
                <a:solidFill>
                  <a:srgbClr val="000000"/>
                </a:solidFill>
                <a:effectLst/>
                <a:latin typeface="Arial"/>
                <a:ea typeface="Arial"/>
                <a:cs typeface="Arial"/>
                <a:sym typeface="Arial"/>
              </a:rPr>
              <a:t>, as its trading off image quality with faster scan time.</a:t>
            </a:r>
            <a:endParaRPr dirty="0"/>
          </a:p>
        </p:txBody>
      </p:sp>
    </p:spTree>
    <p:extLst>
      <p:ext uri="{BB962C8B-B14F-4D97-AF65-F5344CB8AC3E}">
        <p14:creationId xmlns:p14="http://schemas.microsoft.com/office/powerpoint/2010/main" val="1280395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3986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4960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8" r:id="rId5"/>
    <p:sldLayoutId id="2147483660" r:id="rId6"/>
    <p:sldLayoutId id="214748366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hyperlink" Target="file:///Users/amanchopra/Documents/School/College/Fall%202021/CS%20390ANP/Deep-Learning-MRI-Reconstruction/plots/slice_animation.html"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1.gif"/><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video" Target="https://www.youtube.com/embed/b7ry2HgkDpY?feature=oembed" TargetMode="Externa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3053"/>
            <a:lum/>
          </a:blip>
          <a:srcRect/>
          <a:stretch>
            <a:fillRect t="-17000" b="-17000"/>
          </a:stretch>
        </a:blipFill>
        <a:effectLst/>
      </p:bgPr>
    </p:bg>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19501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accent5">
                    <a:lumMod val="50000"/>
                  </a:schemeClr>
                </a:solidFill>
              </a:rPr>
              <a:t>RECONSTRUCTING MRI IMAGES USING GANS</a:t>
            </a:r>
            <a:endParaRPr dirty="0">
              <a:solidFill>
                <a:schemeClr val="accent5">
                  <a:lumMod val="50000"/>
                </a:schemeClr>
              </a:solidFill>
            </a:endParaRPr>
          </a:p>
        </p:txBody>
      </p:sp>
      <p:sp>
        <p:nvSpPr>
          <p:cNvPr id="163" name="Google Shape;163;p38"/>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5">
                    <a:lumMod val="50000"/>
                  </a:schemeClr>
                </a:solidFill>
              </a:rPr>
              <a:t>Aman Chopra, Nikhil D’ Souza</a:t>
            </a:r>
            <a:endParaRPr dirty="0">
              <a:solidFill>
                <a:schemeClr val="accent5">
                  <a:lumMod val="50000"/>
                </a:schemeClr>
              </a:solidFill>
            </a:endParaRPr>
          </a:p>
        </p:txBody>
      </p:sp>
      <p:cxnSp>
        <p:nvCxnSpPr>
          <p:cNvPr id="165" name="Google Shape;165;p38"/>
          <p:cNvCxnSpPr/>
          <p:nvPr/>
        </p:nvCxnSpPr>
        <p:spPr>
          <a:xfrm>
            <a:off x="3190500" y="2565172"/>
            <a:ext cx="2763000" cy="0"/>
          </a:xfrm>
          <a:prstGeom prst="straightConnector1">
            <a:avLst/>
          </a:prstGeom>
          <a:noFill/>
          <a:ln w="9525" cap="flat" cmpd="sng">
            <a:solidFill>
              <a:schemeClr val="accent5">
                <a:lumMod val="50000"/>
              </a:schemeClr>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445025"/>
            <a:ext cx="7338809"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rPr>
              <a:t>PREPROCESSING</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9" name="Google Shape;215;p44">
            <a:extLst>
              <a:ext uri="{FF2B5EF4-FFF2-40B4-BE49-F238E27FC236}">
                <a16:creationId xmlns:a16="http://schemas.microsoft.com/office/drawing/2014/main" id="{6DFCF719-0ED3-CB42-9A2D-AED963A7D93D}"/>
              </a:ext>
            </a:extLst>
          </p:cNvPr>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rmAutofit fontScale="92500" lnSpcReduction="10000"/>
          </a:bodyPr>
          <a:lstStyle/>
          <a:p>
            <a:pPr marL="285750" indent="-285750"/>
            <a:r>
              <a:rPr lang="en-US" dirty="0"/>
              <a:t>Images in the </a:t>
            </a:r>
            <a:r>
              <a:rPr lang="en-US" dirty="0" err="1"/>
              <a:t>nii.gz</a:t>
            </a:r>
            <a:r>
              <a:rPr lang="en-US" dirty="0"/>
              <a:t> format processed with </a:t>
            </a:r>
            <a:r>
              <a:rPr lang="en-US" dirty="0" err="1"/>
              <a:t>NiBabel</a:t>
            </a:r>
            <a:r>
              <a:rPr lang="en-US" dirty="0"/>
              <a:t> library. Converted from 3D volumes to 2D slices.</a:t>
            </a:r>
            <a:br>
              <a:rPr lang="en-US" dirty="0"/>
            </a:br>
            <a:endParaRPr lang="en-US" dirty="0"/>
          </a:p>
          <a:p>
            <a:pPr marL="285750" indent="-285750"/>
            <a:r>
              <a:rPr lang="en-US" dirty="0"/>
              <a:t>Slices with </a:t>
            </a:r>
            <a:r>
              <a:rPr lang="en-US" b="1" dirty="0"/>
              <a:t># zero pixels / total # pixels &gt; 15% </a:t>
            </a:r>
            <a:r>
              <a:rPr lang="en-US" dirty="0"/>
              <a:t>dropped to limit size of dataset.</a:t>
            </a:r>
            <a:br>
              <a:rPr lang="en-US" dirty="0"/>
            </a:br>
            <a:endParaRPr lang="en-US" dirty="0"/>
          </a:p>
          <a:p>
            <a:pPr marL="285750" indent="-285750"/>
            <a:r>
              <a:rPr lang="en-US" dirty="0" err="1"/>
              <a:t>Undersampled</a:t>
            </a:r>
            <a:r>
              <a:rPr lang="en-US" dirty="0"/>
              <a:t> image produced for each slice by conducting </a:t>
            </a:r>
            <a:r>
              <a:rPr lang="en-US" dirty="0" err="1"/>
              <a:t>fourier</a:t>
            </a:r>
            <a:r>
              <a:rPr lang="en-US" dirty="0"/>
              <a:t> transformation, </a:t>
            </a:r>
            <a:r>
              <a:rPr lang="en-US" dirty="0" err="1"/>
              <a:t>undersampling</a:t>
            </a:r>
            <a:r>
              <a:rPr lang="en-US" dirty="0"/>
              <a:t> in k-space, adding noise, and conducting inverse </a:t>
            </a:r>
            <a:r>
              <a:rPr lang="en-US" dirty="0" err="1"/>
              <a:t>fourier</a:t>
            </a:r>
            <a:r>
              <a:rPr lang="en-US" dirty="0"/>
              <a:t> transformation.</a:t>
            </a:r>
            <a:br>
              <a:rPr lang="en-US" dirty="0"/>
            </a:br>
            <a:endParaRPr lang="en-US" dirty="0"/>
          </a:p>
          <a:p>
            <a:pPr marL="285750" indent="-285750"/>
            <a:r>
              <a:rPr lang="en-US" dirty="0"/>
              <a:t>Stored data in pickle files for easy and consistent access when building models and testing.</a:t>
            </a:r>
            <a:br>
              <a:rPr lang="en-US" dirty="0"/>
            </a:br>
            <a:endParaRPr lang="en-US" dirty="0"/>
          </a:p>
          <a:p>
            <a:pPr marL="285750" indent="-285750"/>
            <a:endParaRPr lang="en-US" dirty="0"/>
          </a:p>
          <a:p>
            <a:pPr marL="285750" indent="-285750"/>
            <a:endParaRPr dirty="0"/>
          </a:p>
        </p:txBody>
      </p:sp>
      <p:pic>
        <p:nvPicPr>
          <p:cNvPr id="5122" name="Picture 2" descr="NIfTI Files">
            <a:extLst>
              <a:ext uri="{FF2B5EF4-FFF2-40B4-BE49-F238E27FC236}">
                <a16:creationId xmlns:a16="http://schemas.microsoft.com/office/drawing/2014/main" id="{C22F2916-7C35-4B49-9E9B-4FB0A381CC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5596" y="1386425"/>
            <a:ext cx="2381009" cy="16354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ask&#10;">
            <a:extLst>
              <a:ext uri="{FF2B5EF4-FFF2-40B4-BE49-F238E27FC236}">
                <a16:creationId xmlns:a16="http://schemas.microsoft.com/office/drawing/2014/main" id="{4D472F2C-47FC-4948-B379-48CBE01D42DA}"/>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6808970" y="3269264"/>
            <a:ext cx="1654259" cy="1635461"/>
          </a:xfrm>
          <a:prstGeom prst="rect">
            <a:avLst/>
          </a:prstGeom>
        </p:spPr>
      </p:pic>
    </p:spTree>
    <p:extLst>
      <p:ext uri="{BB962C8B-B14F-4D97-AF65-F5344CB8AC3E}">
        <p14:creationId xmlns:p14="http://schemas.microsoft.com/office/powerpoint/2010/main" val="3803251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445025"/>
            <a:ext cx="7338809"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hlinkClick r:id="rId3"/>
              </a:rPr>
              <a:t>MRI SLICE ANIMATION</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769914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445025"/>
            <a:ext cx="7338809"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rPr>
              <a:t>VISUALIZING THE UNDERSAMPLED IMAGES</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6" name="Picture 5" descr="A picture containing dark&#10;&#10;Description automatically generated">
            <a:extLst>
              <a:ext uri="{FF2B5EF4-FFF2-40B4-BE49-F238E27FC236}">
                <a16:creationId xmlns:a16="http://schemas.microsoft.com/office/drawing/2014/main" id="{5F24C0C7-244A-A746-9B54-88244B72038A}"/>
              </a:ext>
            </a:extLst>
          </p:cNvPr>
          <p:cNvPicPr>
            <a:picLocks noChangeAspect="1"/>
          </p:cNvPicPr>
          <p:nvPr/>
        </p:nvPicPr>
        <p:blipFill>
          <a:blip r:embed="rId3"/>
          <a:stretch>
            <a:fillRect/>
          </a:stretch>
        </p:blipFill>
        <p:spPr>
          <a:xfrm>
            <a:off x="1282046" y="1786117"/>
            <a:ext cx="2912358" cy="2912358"/>
          </a:xfrm>
          <a:prstGeom prst="rect">
            <a:avLst/>
          </a:prstGeom>
        </p:spPr>
      </p:pic>
      <p:pic>
        <p:nvPicPr>
          <p:cNvPr id="8" name="Picture 7" descr="A picture containing invertebrate, dark&#10;&#10;Description automatically generated">
            <a:extLst>
              <a:ext uri="{FF2B5EF4-FFF2-40B4-BE49-F238E27FC236}">
                <a16:creationId xmlns:a16="http://schemas.microsoft.com/office/drawing/2014/main" id="{1922E076-66F0-1F48-97B4-A7B3A41A194C}"/>
              </a:ext>
            </a:extLst>
          </p:cNvPr>
          <p:cNvPicPr>
            <a:picLocks noChangeAspect="1"/>
          </p:cNvPicPr>
          <p:nvPr/>
        </p:nvPicPr>
        <p:blipFill>
          <a:blip r:embed="rId4"/>
          <a:stretch>
            <a:fillRect/>
          </a:stretch>
        </p:blipFill>
        <p:spPr>
          <a:xfrm>
            <a:off x="4949596" y="1786117"/>
            <a:ext cx="2912358" cy="2912358"/>
          </a:xfrm>
          <a:prstGeom prst="rect">
            <a:avLst/>
          </a:prstGeom>
        </p:spPr>
      </p:pic>
      <p:sp>
        <p:nvSpPr>
          <p:cNvPr id="9" name="TextBox 8">
            <a:extLst>
              <a:ext uri="{FF2B5EF4-FFF2-40B4-BE49-F238E27FC236}">
                <a16:creationId xmlns:a16="http://schemas.microsoft.com/office/drawing/2014/main" id="{98DCF333-01D5-FB47-81AA-2336E8290E25}"/>
              </a:ext>
            </a:extLst>
          </p:cNvPr>
          <p:cNvSpPr txBox="1"/>
          <p:nvPr/>
        </p:nvSpPr>
        <p:spPr>
          <a:xfrm>
            <a:off x="1913567" y="1417427"/>
            <a:ext cx="1649315" cy="307777"/>
          </a:xfrm>
          <a:prstGeom prst="rect">
            <a:avLst/>
          </a:prstGeom>
          <a:noFill/>
        </p:spPr>
        <p:txBody>
          <a:bodyPr wrap="square" rtlCol="0">
            <a:spAutoFit/>
          </a:bodyPr>
          <a:lstStyle/>
          <a:p>
            <a:pPr algn="ctr"/>
            <a:r>
              <a:rPr lang="en-US" dirty="0">
                <a:solidFill>
                  <a:schemeClr val="bg1"/>
                </a:solidFill>
              </a:rPr>
              <a:t>Ground Truth</a:t>
            </a:r>
          </a:p>
        </p:txBody>
      </p:sp>
      <p:sp>
        <p:nvSpPr>
          <p:cNvPr id="14" name="TextBox 13">
            <a:extLst>
              <a:ext uri="{FF2B5EF4-FFF2-40B4-BE49-F238E27FC236}">
                <a16:creationId xmlns:a16="http://schemas.microsoft.com/office/drawing/2014/main" id="{A9EE0594-6610-FF4C-9CCC-82613C159816}"/>
              </a:ext>
            </a:extLst>
          </p:cNvPr>
          <p:cNvSpPr txBox="1"/>
          <p:nvPr/>
        </p:nvSpPr>
        <p:spPr>
          <a:xfrm>
            <a:off x="5581117" y="1432382"/>
            <a:ext cx="1649315" cy="307777"/>
          </a:xfrm>
          <a:prstGeom prst="rect">
            <a:avLst/>
          </a:prstGeom>
          <a:noFill/>
        </p:spPr>
        <p:txBody>
          <a:bodyPr wrap="square" rtlCol="0">
            <a:spAutoFit/>
          </a:bodyPr>
          <a:lstStyle/>
          <a:p>
            <a:pPr algn="ctr"/>
            <a:r>
              <a:rPr lang="en-US" dirty="0" err="1">
                <a:solidFill>
                  <a:schemeClr val="bg1"/>
                </a:solidFill>
              </a:rPr>
              <a:t>Undersampled</a:t>
            </a:r>
            <a:endParaRPr lang="en-US" dirty="0">
              <a:solidFill>
                <a:schemeClr val="bg1"/>
              </a:solidFill>
            </a:endParaRPr>
          </a:p>
        </p:txBody>
      </p:sp>
    </p:spTree>
    <p:extLst>
      <p:ext uri="{BB962C8B-B14F-4D97-AF65-F5344CB8AC3E}">
        <p14:creationId xmlns:p14="http://schemas.microsoft.com/office/powerpoint/2010/main" val="1985525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69" y="3177750"/>
            <a:ext cx="4744398"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IMPLEMENTATION</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119941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445025"/>
            <a:ext cx="7338809"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rPr>
              <a:t>WE </a:t>
            </a:r>
            <a:r>
              <a:rPr lang="en" dirty="0"/>
              <a:t>BUILT A GAN WITH THE BELOW ARCHITECTURE</a:t>
            </a:r>
            <a:r>
              <a:rPr lang="en" dirty="0">
                <a:solidFill>
                  <a:schemeClr val="accent1"/>
                </a:solidFill>
              </a:rPr>
              <a:t>.</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 name="Picture 4" descr="A picture containing diagram&#10;&#10;Description automatically generated">
            <a:extLst>
              <a:ext uri="{FF2B5EF4-FFF2-40B4-BE49-F238E27FC236}">
                <a16:creationId xmlns:a16="http://schemas.microsoft.com/office/drawing/2014/main" id="{2DE46E34-228B-2A4F-A3D2-8ECA3155E093}"/>
              </a:ext>
            </a:extLst>
          </p:cNvPr>
          <p:cNvPicPr>
            <a:picLocks noChangeAspect="1"/>
          </p:cNvPicPr>
          <p:nvPr/>
        </p:nvPicPr>
        <p:blipFill>
          <a:blip r:embed="rId3"/>
          <a:stretch>
            <a:fillRect/>
          </a:stretch>
        </p:blipFill>
        <p:spPr>
          <a:xfrm>
            <a:off x="537553" y="1417427"/>
            <a:ext cx="8140700" cy="3581400"/>
          </a:xfrm>
          <a:prstGeom prst="rect">
            <a:avLst/>
          </a:prstGeom>
        </p:spPr>
      </p:pic>
    </p:spTree>
    <p:extLst>
      <p:ext uri="{BB962C8B-B14F-4D97-AF65-F5344CB8AC3E}">
        <p14:creationId xmlns:p14="http://schemas.microsoft.com/office/powerpoint/2010/main" val="1482994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445025"/>
            <a:ext cx="7338809"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SPECIFICATIONs</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9" name="Google Shape;215;p44">
            <a:extLst>
              <a:ext uri="{FF2B5EF4-FFF2-40B4-BE49-F238E27FC236}">
                <a16:creationId xmlns:a16="http://schemas.microsoft.com/office/drawing/2014/main" id="{6DFCF719-0ED3-CB42-9A2D-AED963A7D93D}"/>
              </a:ext>
            </a:extLst>
          </p:cNvPr>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rmAutofit fontScale="85000" lnSpcReduction="20000"/>
          </a:bodyPr>
          <a:lstStyle/>
          <a:p>
            <a:pPr marL="285750" indent="-285750"/>
            <a:r>
              <a:rPr lang="en-US" dirty="0" err="1"/>
              <a:t>cGAN</a:t>
            </a:r>
            <a:r>
              <a:rPr lang="en-US" dirty="0"/>
              <a:t> conditioned on the k-space. Passed to generator in form of 2-channel real-valued input with real and imaginary dimension concatenated.</a:t>
            </a:r>
          </a:p>
          <a:p>
            <a:pPr marL="285750" indent="-285750"/>
            <a:endParaRPr lang="en-US" dirty="0"/>
          </a:p>
          <a:p>
            <a:pPr marL="285750" indent="-285750"/>
            <a:r>
              <a:rPr lang="en-US" dirty="0"/>
              <a:t>MAE loss.</a:t>
            </a:r>
            <a:br>
              <a:rPr lang="en-US" dirty="0"/>
            </a:br>
            <a:r>
              <a:rPr lang="en-US" dirty="0"/>
              <a:t> </a:t>
            </a:r>
          </a:p>
          <a:p>
            <a:pPr marL="285750" indent="-285750"/>
            <a:r>
              <a:rPr lang="en-US" dirty="0"/>
              <a:t>Implemented weight clipping to prevent exploding gradient.</a:t>
            </a:r>
            <a:br>
              <a:rPr lang="en-US" dirty="0"/>
            </a:br>
            <a:endParaRPr lang="en-US" dirty="0"/>
          </a:p>
          <a:p>
            <a:pPr marL="285750" indent="-285750"/>
            <a:r>
              <a:rPr lang="en-US" dirty="0"/>
              <a:t>Batch size = 32, epochs = 300, </a:t>
            </a:r>
            <a:br>
              <a:rPr lang="en-US" dirty="0"/>
            </a:br>
            <a:endParaRPr lang="en-US" dirty="0"/>
          </a:p>
          <a:p>
            <a:pPr marL="285750" indent="-285750"/>
            <a:r>
              <a:rPr lang="en-US" dirty="0"/>
              <a:t>Discriminator is updated 3 times for each generator update. </a:t>
            </a:r>
            <a:br>
              <a:rPr lang="en-US" dirty="0"/>
            </a:br>
            <a:endParaRPr lang="en-US" dirty="0"/>
          </a:p>
          <a:p>
            <a:pPr marL="285750" indent="-285750"/>
            <a:r>
              <a:rPr lang="en-US" dirty="0"/>
              <a:t>Model is implemented with the </a:t>
            </a:r>
            <a:r>
              <a:rPr lang="en-US" dirty="0" err="1"/>
              <a:t>keras</a:t>
            </a:r>
            <a:r>
              <a:rPr lang="en-US" dirty="0"/>
              <a:t> framework and </a:t>
            </a:r>
            <a:r>
              <a:rPr lang="en-US" dirty="0" err="1"/>
              <a:t>tensorflow</a:t>
            </a:r>
            <a:r>
              <a:rPr lang="en-US" dirty="0"/>
              <a:t> backend.</a:t>
            </a:r>
            <a:br>
              <a:rPr lang="en-US" dirty="0"/>
            </a:br>
            <a:endParaRPr lang="en-US" dirty="0"/>
          </a:p>
          <a:p>
            <a:pPr marL="285750" indent="-285750"/>
            <a:endParaRPr lang="en-US" dirty="0"/>
          </a:p>
          <a:p>
            <a:pPr marL="285750" indent="-285750"/>
            <a:endParaRPr dirty="0"/>
          </a:p>
        </p:txBody>
      </p:sp>
    </p:spTree>
    <p:extLst>
      <p:ext uri="{BB962C8B-B14F-4D97-AF65-F5344CB8AC3E}">
        <p14:creationId xmlns:p14="http://schemas.microsoft.com/office/powerpoint/2010/main" val="2569315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69" y="3177750"/>
            <a:ext cx="4744398"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RESULTS</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340745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445025"/>
            <a:ext cx="8097925"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LOSS CHANGE WITH EPOCH?</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4" name="Picture 3" descr="Chart&#10;&#10;Description automatically generated">
            <a:extLst>
              <a:ext uri="{FF2B5EF4-FFF2-40B4-BE49-F238E27FC236}">
                <a16:creationId xmlns:a16="http://schemas.microsoft.com/office/drawing/2014/main" id="{B5413637-16CE-FC4B-8BD1-EB90393F1270}"/>
              </a:ext>
            </a:extLst>
          </p:cNvPr>
          <p:cNvPicPr>
            <a:picLocks noChangeAspect="1"/>
          </p:cNvPicPr>
          <p:nvPr/>
        </p:nvPicPr>
        <p:blipFill>
          <a:blip r:embed="rId3"/>
          <a:stretch>
            <a:fillRect/>
          </a:stretch>
        </p:blipFill>
        <p:spPr>
          <a:xfrm>
            <a:off x="1237661" y="1178271"/>
            <a:ext cx="6668678" cy="3551207"/>
          </a:xfrm>
          <a:prstGeom prst="rect">
            <a:avLst/>
          </a:prstGeom>
        </p:spPr>
      </p:pic>
    </p:spTree>
    <p:extLst>
      <p:ext uri="{BB962C8B-B14F-4D97-AF65-F5344CB8AC3E}">
        <p14:creationId xmlns:p14="http://schemas.microsoft.com/office/powerpoint/2010/main" val="41167537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445025"/>
            <a:ext cx="8097925"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WELL DOES OUR MODEL LEARN?</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8" name="Picture 7" descr="A picture containing dark&#10;&#10;Description automatically generated">
            <a:extLst>
              <a:ext uri="{FF2B5EF4-FFF2-40B4-BE49-F238E27FC236}">
                <a16:creationId xmlns:a16="http://schemas.microsoft.com/office/drawing/2014/main" id="{92A5997E-5B53-AC45-98B1-DC282EAF6E20}"/>
              </a:ext>
            </a:extLst>
          </p:cNvPr>
          <p:cNvPicPr>
            <a:picLocks noChangeAspect="1"/>
          </p:cNvPicPr>
          <p:nvPr/>
        </p:nvPicPr>
        <p:blipFill>
          <a:blip r:embed="rId3"/>
          <a:stretch>
            <a:fillRect/>
          </a:stretch>
        </p:blipFill>
        <p:spPr>
          <a:xfrm>
            <a:off x="394093" y="1718546"/>
            <a:ext cx="2086495" cy="2086495"/>
          </a:xfrm>
          <a:prstGeom prst="rect">
            <a:avLst/>
          </a:prstGeom>
        </p:spPr>
      </p:pic>
      <p:sp>
        <p:nvSpPr>
          <p:cNvPr id="15" name="TextBox 14">
            <a:extLst>
              <a:ext uri="{FF2B5EF4-FFF2-40B4-BE49-F238E27FC236}">
                <a16:creationId xmlns:a16="http://schemas.microsoft.com/office/drawing/2014/main" id="{0292B2D3-8352-3744-942C-1F84A86C67C9}"/>
              </a:ext>
            </a:extLst>
          </p:cNvPr>
          <p:cNvSpPr txBox="1"/>
          <p:nvPr/>
        </p:nvSpPr>
        <p:spPr>
          <a:xfrm>
            <a:off x="612682" y="1379866"/>
            <a:ext cx="1649315" cy="307777"/>
          </a:xfrm>
          <a:prstGeom prst="rect">
            <a:avLst/>
          </a:prstGeom>
          <a:noFill/>
        </p:spPr>
        <p:txBody>
          <a:bodyPr wrap="square" rtlCol="0">
            <a:spAutoFit/>
          </a:bodyPr>
          <a:lstStyle/>
          <a:p>
            <a:pPr algn="ctr"/>
            <a:r>
              <a:rPr lang="en-US" dirty="0">
                <a:solidFill>
                  <a:schemeClr val="bg1"/>
                </a:solidFill>
              </a:rPr>
              <a:t>Ground Truth</a:t>
            </a:r>
          </a:p>
        </p:txBody>
      </p:sp>
      <p:pic>
        <p:nvPicPr>
          <p:cNvPr id="14" name="Picture 13" descr="A close-up of a person's face&#10;&#10;Description automatically generated with low confidence">
            <a:extLst>
              <a:ext uri="{FF2B5EF4-FFF2-40B4-BE49-F238E27FC236}">
                <a16:creationId xmlns:a16="http://schemas.microsoft.com/office/drawing/2014/main" id="{69627BDA-0873-CA4F-9F32-9AD1273D9599}"/>
              </a:ext>
            </a:extLst>
          </p:cNvPr>
          <p:cNvPicPr>
            <a:picLocks noChangeAspect="1"/>
          </p:cNvPicPr>
          <p:nvPr/>
        </p:nvPicPr>
        <p:blipFill>
          <a:blip r:embed="rId4"/>
          <a:stretch>
            <a:fillRect/>
          </a:stretch>
        </p:blipFill>
        <p:spPr>
          <a:xfrm>
            <a:off x="6663411" y="1718545"/>
            <a:ext cx="2086496" cy="2086496"/>
          </a:xfrm>
          <a:prstGeom prst="rect">
            <a:avLst/>
          </a:prstGeom>
        </p:spPr>
      </p:pic>
      <p:sp>
        <p:nvSpPr>
          <p:cNvPr id="18" name="TextBox 17">
            <a:extLst>
              <a:ext uri="{FF2B5EF4-FFF2-40B4-BE49-F238E27FC236}">
                <a16:creationId xmlns:a16="http://schemas.microsoft.com/office/drawing/2014/main" id="{2D010FEA-E78C-E34E-99CC-2AAFA5AF18F2}"/>
              </a:ext>
            </a:extLst>
          </p:cNvPr>
          <p:cNvSpPr txBox="1"/>
          <p:nvPr/>
        </p:nvSpPr>
        <p:spPr>
          <a:xfrm>
            <a:off x="6882001" y="1379865"/>
            <a:ext cx="1649315" cy="307777"/>
          </a:xfrm>
          <a:prstGeom prst="rect">
            <a:avLst/>
          </a:prstGeom>
          <a:noFill/>
        </p:spPr>
        <p:txBody>
          <a:bodyPr wrap="square" rtlCol="0">
            <a:spAutoFit/>
          </a:bodyPr>
          <a:lstStyle/>
          <a:p>
            <a:pPr algn="ctr"/>
            <a:r>
              <a:rPr lang="en-US" dirty="0">
                <a:solidFill>
                  <a:schemeClr val="bg1"/>
                </a:solidFill>
              </a:rPr>
              <a:t>Reconstruction</a:t>
            </a:r>
          </a:p>
        </p:txBody>
      </p:sp>
      <p:pic>
        <p:nvPicPr>
          <p:cNvPr id="17" name="Picture 16">
            <a:extLst>
              <a:ext uri="{FF2B5EF4-FFF2-40B4-BE49-F238E27FC236}">
                <a16:creationId xmlns:a16="http://schemas.microsoft.com/office/drawing/2014/main" id="{6DB04EBF-DF2F-1F4A-944F-D46A8F11DEA2}"/>
              </a:ext>
            </a:extLst>
          </p:cNvPr>
          <p:cNvPicPr>
            <a:picLocks noChangeAspect="1"/>
          </p:cNvPicPr>
          <p:nvPr/>
        </p:nvPicPr>
        <p:blipFill>
          <a:blip r:embed="rId5"/>
          <a:stretch>
            <a:fillRect/>
          </a:stretch>
        </p:blipFill>
        <p:spPr>
          <a:xfrm>
            <a:off x="3224193" y="1417427"/>
            <a:ext cx="2695614" cy="2695614"/>
          </a:xfrm>
          <a:prstGeom prst="rect">
            <a:avLst/>
          </a:prstGeom>
        </p:spPr>
      </p:pic>
    </p:spTree>
    <p:extLst>
      <p:ext uri="{BB962C8B-B14F-4D97-AF65-F5344CB8AC3E}">
        <p14:creationId xmlns:p14="http://schemas.microsoft.com/office/powerpoint/2010/main" val="1414088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69" y="3177750"/>
            <a:ext cx="4744398"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NEXT STEPS</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05</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761121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E5D231AC-C459-1341-BD2A-68795381E123}"/>
              </a:ext>
            </a:extLst>
          </p:cNvPr>
          <p:cNvGraphicFramePr/>
          <p:nvPr>
            <p:extLst>
              <p:ext uri="{D42A27DB-BD31-4B8C-83A1-F6EECF244321}">
                <p14:modId xmlns:p14="http://schemas.microsoft.com/office/powerpoint/2010/main" val="3601564939"/>
              </p:ext>
            </p:extLst>
          </p:nvPr>
        </p:nvGraphicFramePr>
        <p:xfrm>
          <a:off x="289169" y="-417635"/>
          <a:ext cx="8565662" cy="59787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Google Shape;1955;p54">
            <a:extLst>
              <a:ext uri="{FF2B5EF4-FFF2-40B4-BE49-F238E27FC236}">
                <a16:creationId xmlns:a16="http://schemas.microsoft.com/office/drawing/2014/main" id="{1A857CAE-83F8-A846-986C-63C550C5C42F}"/>
              </a:ext>
            </a:extLst>
          </p:cNvPr>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AGENDA</a:t>
            </a:r>
            <a:endParaRPr dirty="0"/>
          </a:p>
        </p:txBody>
      </p:sp>
      <p:cxnSp>
        <p:nvCxnSpPr>
          <p:cNvPr id="6" name="Google Shape;1969;p54">
            <a:extLst>
              <a:ext uri="{FF2B5EF4-FFF2-40B4-BE49-F238E27FC236}">
                <a16:creationId xmlns:a16="http://schemas.microsoft.com/office/drawing/2014/main" id="{DF25D9B5-3175-0141-B8B5-1CF6A0FAA66B}"/>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908050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445025"/>
            <a:ext cx="7767511"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accent1"/>
                </a:solidFill>
              </a:rPr>
              <a:t>WHAT FUNCTIONALITY DID WE ADD?</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9" name="Google Shape;215;p44">
            <a:extLst>
              <a:ext uri="{FF2B5EF4-FFF2-40B4-BE49-F238E27FC236}">
                <a16:creationId xmlns:a16="http://schemas.microsoft.com/office/drawing/2014/main" id="{6DFCF719-0ED3-CB42-9A2D-AED963A7D93D}"/>
              </a:ext>
            </a:extLst>
          </p:cNvPr>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rmAutofit/>
          </a:bodyPr>
          <a:lstStyle/>
          <a:p>
            <a:pPr marL="285750" indent="-285750"/>
            <a:r>
              <a:rPr lang="en-US" dirty="0"/>
              <a:t>Varying levels of noise: 10%, 20%, none. The noise was generated from a random distribution and added to a fraction of the pixels in the k-space image.</a:t>
            </a:r>
            <a:br>
              <a:rPr lang="en-US" dirty="0"/>
            </a:br>
            <a:endParaRPr lang="en-US" dirty="0"/>
          </a:p>
          <a:p>
            <a:pPr marL="285750" indent="-285750"/>
            <a:r>
              <a:rPr lang="en-US" dirty="0"/>
              <a:t>Support for viewing training progress during each epoch: metrics, as well as how the reconstructed image becomes better.</a:t>
            </a:r>
            <a:br>
              <a:rPr lang="en-US" dirty="0"/>
            </a:br>
            <a:endParaRPr lang="en-US" dirty="0"/>
          </a:p>
          <a:p>
            <a:pPr marL="285750" indent="-285750"/>
            <a:endParaRPr lang="en-US" dirty="0"/>
          </a:p>
          <a:p>
            <a:pPr marL="285750" indent="-285750"/>
            <a:endParaRPr dirty="0"/>
          </a:p>
        </p:txBody>
      </p:sp>
    </p:spTree>
    <p:extLst>
      <p:ext uri="{BB962C8B-B14F-4D97-AF65-F5344CB8AC3E}">
        <p14:creationId xmlns:p14="http://schemas.microsoft.com/office/powerpoint/2010/main" val="14104125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445025"/>
            <a:ext cx="7767511"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WHAT’S NEXT?</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9" name="Google Shape;215;p44">
            <a:extLst>
              <a:ext uri="{FF2B5EF4-FFF2-40B4-BE49-F238E27FC236}">
                <a16:creationId xmlns:a16="http://schemas.microsoft.com/office/drawing/2014/main" id="{6DFCF719-0ED3-CB42-9A2D-AED963A7D93D}"/>
              </a:ext>
            </a:extLst>
          </p:cNvPr>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rmAutofit/>
          </a:bodyPr>
          <a:lstStyle/>
          <a:p>
            <a:pPr marL="285750" indent="-285750"/>
            <a:r>
              <a:rPr lang="en-US" dirty="0"/>
              <a:t>Run model on GPU cluster. </a:t>
            </a:r>
            <a:br>
              <a:rPr lang="en-US" dirty="0"/>
            </a:br>
            <a:endParaRPr lang="en-US" dirty="0"/>
          </a:p>
          <a:p>
            <a:pPr marL="285750" indent="-285750"/>
            <a:r>
              <a:rPr lang="en-US" dirty="0"/>
              <a:t>Generate </a:t>
            </a:r>
            <a:r>
              <a:rPr lang="en-US" dirty="0" err="1"/>
              <a:t>undersampled</a:t>
            </a:r>
            <a:r>
              <a:rPr lang="en-US" dirty="0"/>
              <a:t> images with different masks.</a:t>
            </a:r>
            <a:br>
              <a:rPr lang="en-US" dirty="0"/>
            </a:br>
            <a:endParaRPr lang="en-US" dirty="0"/>
          </a:p>
          <a:p>
            <a:pPr marL="285750" indent="-285750"/>
            <a:r>
              <a:rPr lang="en-US" dirty="0"/>
              <a:t>Improve similarity metrics to compare generated image with true reconstructed image. This will be incorporated in the loss function of the discriminator.</a:t>
            </a:r>
            <a:br>
              <a:rPr lang="en-US" dirty="0"/>
            </a:br>
            <a:endParaRPr lang="en-US" dirty="0"/>
          </a:p>
          <a:p>
            <a:pPr marL="285750" indent="-285750"/>
            <a:r>
              <a:rPr lang="en-US" dirty="0"/>
              <a:t>Test with more datasets.</a:t>
            </a:r>
            <a:br>
              <a:rPr lang="en-US" dirty="0"/>
            </a:br>
            <a:endParaRPr lang="en-US" dirty="0"/>
          </a:p>
          <a:p>
            <a:pPr marL="285750" indent="-285750"/>
            <a:endParaRPr lang="en-US" dirty="0"/>
          </a:p>
          <a:p>
            <a:pPr marL="285750" indent="-285750"/>
            <a:endParaRPr dirty="0"/>
          </a:p>
        </p:txBody>
      </p:sp>
      <p:pic>
        <p:nvPicPr>
          <p:cNvPr id="9218" name="Picture 2" descr="Best graphics cards 2021: how to get a great GPU now | T3">
            <a:extLst>
              <a:ext uri="{FF2B5EF4-FFF2-40B4-BE49-F238E27FC236}">
                <a16:creationId xmlns:a16="http://schemas.microsoft.com/office/drawing/2014/main" id="{68F153F4-BB40-684B-A699-6AAD5EF6CE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5647" y="2097741"/>
            <a:ext cx="2658676" cy="1495505"/>
          </a:xfrm>
          <a:prstGeom prst="rect">
            <a:avLst/>
          </a:prstGeom>
          <a:noFill/>
          <a:effectLst>
            <a:softEdge rad="82951"/>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37068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2"/>
        <p:cNvGrpSpPr/>
        <p:nvPr/>
      </p:nvGrpSpPr>
      <p:grpSpPr>
        <a:xfrm>
          <a:off x="0" y="0"/>
          <a:ext cx="0" cy="0"/>
          <a:chOff x="0" y="0"/>
          <a:chExt cx="0" cy="0"/>
        </a:xfrm>
      </p:grpSpPr>
      <p:sp>
        <p:nvSpPr>
          <p:cNvPr id="273" name="Google Shape;273;p49"/>
          <p:cNvSpPr txBox="1">
            <a:spLocks noGrp="1"/>
          </p:cNvSpPr>
          <p:nvPr>
            <p:ph type="ctrTitle"/>
          </p:nvPr>
        </p:nvSpPr>
        <p:spPr>
          <a:xfrm>
            <a:off x="1273500" y="1369000"/>
            <a:ext cx="6597000" cy="98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Q &amp; A</a:t>
            </a:r>
            <a:endParaRPr dirty="0"/>
          </a:p>
        </p:txBody>
      </p:sp>
      <p:sp>
        <p:nvSpPr>
          <p:cNvPr id="274" name="Google Shape;274;p4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Thanks for listening!</a:t>
            </a:r>
            <a:endParaRPr dirty="0"/>
          </a:p>
        </p:txBody>
      </p:sp>
      <p:cxnSp>
        <p:nvCxnSpPr>
          <p:cNvPr id="275" name="Google Shape;275;p49"/>
          <p:cNvCxnSpPr/>
          <p:nvPr/>
        </p:nvCxnSpPr>
        <p:spPr>
          <a:xfrm>
            <a:off x="3190500" y="23542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69" y="3177750"/>
            <a:ext cx="3997797"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BACKGROUND</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445025"/>
            <a:ext cx="5319177"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rPr>
              <a:t>MOTIVATION</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Online Media 1" descr="FastMRI breakthrough shows AI-accelerated MRIs interchangeable with traditional MRIs">
            <a:hlinkClick r:id="" action="ppaction://media"/>
            <a:extLst>
              <a:ext uri="{FF2B5EF4-FFF2-40B4-BE49-F238E27FC236}">
                <a16:creationId xmlns:a16="http://schemas.microsoft.com/office/drawing/2014/main" id="{F3A4F1BE-A093-954D-B758-3E50ADBCC391}"/>
              </a:ext>
            </a:extLst>
          </p:cNvPr>
          <p:cNvPicPr>
            <a:picLocks noRot="1" noChangeAspect="1"/>
          </p:cNvPicPr>
          <p:nvPr>
            <a:videoFile r:link="rId1"/>
          </p:nvPr>
        </p:nvPicPr>
        <p:blipFill>
          <a:blip r:embed="rId4"/>
          <a:stretch>
            <a:fillRect/>
          </a:stretch>
        </p:blipFill>
        <p:spPr>
          <a:xfrm>
            <a:off x="1228969" y="1026657"/>
            <a:ext cx="6686061" cy="3777624"/>
          </a:xfrm>
          <a:prstGeom prst="rect">
            <a:avLst/>
          </a:prstGeom>
        </p:spPr>
      </p:pic>
    </p:spTree>
    <p:extLst>
      <p:ext uri="{BB962C8B-B14F-4D97-AF65-F5344CB8AC3E}">
        <p14:creationId xmlns:p14="http://schemas.microsoft.com/office/powerpoint/2010/main" val="3278801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445025"/>
            <a:ext cx="7338809"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rPr>
              <a:t>MRI BASICS</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026" name="Picture 2">
            <a:extLst>
              <a:ext uri="{FF2B5EF4-FFF2-40B4-BE49-F238E27FC236}">
                <a16:creationId xmlns:a16="http://schemas.microsoft.com/office/drawing/2014/main" id="{6C11E204-57F2-6C46-B2FF-248C428206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8015" y="1035539"/>
            <a:ext cx="5927969" cy="3922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9600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445025"/>
            <a:ext cx="7338809"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rPr>
              <a:t>MRI BASICS: MAGNETISM</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030" name="Picture 6">
            <a:extLst>
              <a:ext uri="{FF2B5EF4-FFF2-40B4-BE49-F238E27FC236}">
                <a16:creationId xmlns:a16="http://schemas.microsoft.com/office/drawing/2014/main" id="{73172535-D081-2942-8DE9-4826B53186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5564" y="1079256"/>
            <a:ext cx="6744677" cy="372245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D7F48D17-C064-0640-AB7B-89E2189973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5564" y="976012"/>
            <a:ext cx="6744677" cy="392893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296E0A75-4D8D-0840-9E44-E4F87FD76D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8545" y="1081146"/>
            <a:ext cx="6711696" cy="3720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01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animEffect transition="in" filter="dissolve">
                                      <p:cBhvr>
                                        <p:cTn id="7" dur="500"/>
                                        <p:tgtEl>
                                          <p:spTgt spid="103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36"/>
                                        </p:tgtEl>
                                        <p:attrNameLst>
                                          <p:attrName>style.visibility</p:attrName>
                                        </p:attrNameLst>
                                      </p:cBhvr>
                                      <p:to>
                                        <p:strVal val="visible"/>
                                      </p:to>
                                    </p:set>
                                    <p:animEffect transition="in" filter="blinds(horizontal)">
                                      <p:cBhvr>
                                        <p:cTn id="12" dur="500"/>
                                        <p:tgtEl>
                                          <p:spTgt spid="1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445025"/>
            <a:ext cx="7338809"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rPr>
              <a:t>MRI BASICS: PRODUCING THE IMAGE</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4098" name="Picture 2" descr="K-space as FT">
            <a:extLst>
              <a:ext uri="{FF2B5EF4-FFF2-40B4-BE49-F238E27FC236}">
                <a16:creationId xmlns:a16="http://schemas.microsoft.com/office/drawing/2014/main" id="{9A0B65AA-3BD0-1F4C-9A97-9B8BE3D1AA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153" y="1386425"/>
            <a:ext cx="7429500" cy="300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5628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69" y="3177750"/>
            <a:ext cx="3997797"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6292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445025"/>
            <a:ext cx="7338809"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rPr>
              <a:t>WE </a:t>
            </a:r>
            <a:r>
              <a:rPr lang="en" dirty="0"/>
              <a:t>LEVERAGED THE MRNET DATASET FROM STANFORD’S ML GROUP</a:t>
            </a:r>
            <a:r>
              <a:rPr lang="en" dirty="0">
                <a:solidFill>
                  <a:schemeClr val="accent1"/>
                </a:solidFill>
              </a:rPr>
              <a:t>.</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9" name="Google Shape;215;p44">
            <a:extLst>
              <a:ext uri="{FF2B5EF4-FFF2-40B4-BE49-F238E27FC236}">
                <a16:creationId xmlns:a16="http://schemas.microsoft.com/office/drawing/2014/main" id="{6DFCF719-0ED3-CB42-9A2D-AED963A7D93D}"/>
              </a:ext>
            </a:extLst>
          </p:cNvPr>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rmAutofit/>
          </a:bodyPr>
          <a:lstStyle/>
          <a:p>
            <a:pPr marL="285750" indent="-285750"/>
            <a:r>
              <a:rPr lang="en-US" b="1" dirty="0"/>
              <a:t>Contains 1,370 knee MRI exams performed at Stanford Medical Center.</a:t>
            </a:r>
            <a:br>
              <a:rPr lang="en-US" b="1" dirty="0"/>
            </a:br>
            <a:endParaRPr lang="en-US" b="1" dirty="0"/>
          </a:p>
          <a:p>
            <a:pPr marL="285750" indent="-285750"/>
            <a:r>
              <a:rPr lang="en-US" b="1" dirty="0"/>
              <a:t>1,104 abnormal exams, with 319 ACL tears and 508 meniscal tears.</a:t>
            </a:r>
            <a:br>
              <a:rPr lang="en-US" b="1" dirty="0"/>
            </a:br>
            <a:endParaRPr lang="en-US" b="1" dirty="0"/>
          </a:p>
          <a:p>
            <a:pPr marL="0" indent="0">
              <a:buNone/>
            </a:pPr>
            <a:endParaRPr dirty="0"/>
          </a:p>
        </p:txBody>
      </p:sp>
      <p:pic>
        <p:nvPicPr>
          <p:cNvPr id="3" name="Picture 2" descr="A picture containing dark&#10;&#10;Description automatically generated">
            <a:extLst>
              <a:ext uri="{FF2B5EF4-FFF2-40B4-BE49-F238E27FC236}">
                <a16:creationId xmlns:a16="http://schemas.microsoft.com/office/drawing/2014/main" id="{8247AD2E-E596-2A48-9304-DB0D60CBDCC7}"/>
              </a:ext>
            </a:extLst>
          </p:cNvPr>
          <p:cNvPicPr>
            <a:picLocks noChangeAspect="1"/>
          </p:cNvPicPr>
          <p:nvPr/>
        </p:nvPicPr>
        <p:blipFill>
          <a:blip r:embed="rId3"/>
          <a:stretch>
            <a:fillRect/>
          </a:stretch>
        </p:blipFill>
        <p:spPr>
          <a:xfrm>
            <a:off x="6278775" y="2361675"/>
            <a:ext cx="2336800" cy="2336800"/>
          </a:xfrm>
          <a:prstGeom prst="rect">
            <a:avLst/>
          </a:prstGeom>
        </p:spPr>
      </p:pic>
    </p:spTree>
    <p:extLst>
      <p:ext uri="{BB962C8B-B14F-4D97-AF65-F5344CB8AC3E}">
        <p14:creationId xmlns:p14="http://schemas.microsoft.com/office/powerpoint/2010/main" val="3343390243"/>
      </p:ext>
    </p:extLst>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4713</TotalTime>
  <Words>1207</Words>
  <Application>Microsoft Macintosh PowerPoint</Application>
  <PresentationFormat>On-screen Show (16:9)</PresentationFormat>
  <Paragraphs>76</Paragraphs>
  <Slides>22</Slides>
  <Notes>22</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Montserrat</vt:lpstr>
      <vt:lpstr>Montserrat ExtraBold</vt:lpstr>
      <vt:lpstr>Futuristic Background by Slidesgo</vt:lpstr>
      <vt:lpstr>RECONSTRUCTING MRI IMAGES USING GANS</vt:lpstr>
      <vt:lpstr>AGENDA</vt:lpstr>
      <vt:lpstr>BACKGROUND</vt:lpstr>
      <vt:lpstr>MOTIVATION</vt:lpstr>
      <vt:lpstr>MRI BASICS</vt:lpstr>
      <vt:lpstr>MRI BASICS: MAGNETISM</vt:lpstr>
      <vt:lpstr>MRI BASICS: PRODUCING THE IMAGE</vt:lpstr>
      <vt:lpstr>DATA</vt:lpstr>
      <vt:lpstr>WE LEVERAGED THE MRNET DATASET FROM STANFORD’S ML GROUP.</vt:lpstr>
      <vt:lpstr>PREPROCESSING</vt:lpstr>
      <vt:lpstr>MRI SLICE ANIMATION</vt:lpstr>
      <vt:lpstr>VISUALIZING THE UNDERSAMPLED IMAGES</vt:lpstr>
      <vt:lpstr>IMPLEMENTATION</vt:lpstr>
      <vt:lpstr>WE BUILT A GAN WITH THE BELOW ARCHITECTURE.</vt:lpstr>
      <vt:lpstr>SPECIFICATIONs</vt:lpstr>
      <vt:lpstr>RESULTS</vt:lpstr>
      <vt:lpstr>HOW LOSS CHANGE WITH EPOCH?</vt:lpstr>
      <vt:lpstr>HOW WELL DOES OUR MODEL LEARN?</vt:lpstr>
      <vt:lpstr>NEXT STEPS</vt:lpstr>
      <vt:lpstr>WHAT FUNCTIONALITY DID WE ADD?</vt:lpstr>
      <vt:lpstr>WHAT’S NEXT?</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Database Index Structures</dc:title>
  <cp:lastModifiedBy>Aman Chopra</cp:lastModifiedBy>
  <cp:revision>9</cp:revision>
  <dcterms:modified xsi:type="dcterms:W3CDTF">2021-12-06T19:43:26Z</dcterms:modified>
</cp:coreProperties>
</file>